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30"/>
  </p:notesMasterIdLst>
  <p:sldIdLst>
    <p:sldId id="353" r:id="rId3"/>
    <p:sldId id="354" r:id="rId4"/>
    <p:sldId id="348" r:id="rId5"/>
    <p:sldId id="357" r:id="rId6"/>
    <p:sldId id="358" r:id="rId7"/>
    <p:sldId id="360" r:id="rId8"/>
    <p:sldId id="361" r:id="rId9"/>
    <p:sldId id="406" r:id="rId10"/>
    <p:sldId id="390" r:id="rId11"/>
    <p:sldId id="394" r:id="rId12"/>
    <p:sldId id="396" r:id="rId13"/>
    <p:sldId id="378" r:id="rId14"/>
    <p:sldId id="404" r:id="rId15"/>
    <p:sldId id="379" r:id="rId16"/>
    <p:sldId id="403" r:id="rId17"/>
    <p:sldId id="387" r:id="rId18"/>
    <p:sldId id="400" r:id="rId19"/>
    <p:sldId id="397" r:id="rId20"/>
    <p:sldId id="401" r:id="rId21"/>
    <p:sldId id="398" r:id="rId22"/>
    <p:sldId id="402" r:id="rId23"/>
    <p:sldId id="407" r:id="rId24"/>
    <p:sldId id="405" r:id="rId25"/>
    <p:sldId id="399" r:id="rId26"/>
    <p:sldId id="408" r:id="rId27"/>
    <p:sldId id="355" r:id="rId28"/>
    <p:sldId id="325" r:id="rId29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099"/>
    <a:srgbClr val="009A99"/>
    <a:srgbClr val="064397"/>
    <a:srgbClr val="327EAC"/>
    <a:srgbClr val="FF9B57"/>
    <a:srgbClr val="FF6600"/>
    <a:srgbClr val="7DB6D9"/>
    <a:srgbClr val="8DBFFB"/>
    <a:srgbClr val="6F86F9"/>
    <a:srgbClr val="7E9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4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1616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Wingdings" pitchFamily="-110" charset="2"/>
              <a:buChar char="Ø"/>
              <a:defRPr sz="1200">
                <a:latin typeface="PF DinDisplay Pro Light" pitchFamily="2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Wingdings" pitchFamily="-110" charset="2"/>
              <a:buChar char="Ø"/>
              <a:defRPr sz="1200">
                <a:latin typeface="PF DinDisplay Pro Light" pitchFamily="2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535D51C-BA10-43A0-BB81-0E144D5BCA5B}" type="datetime1">
              <a:rPr lang="hu-HU" smtClean="0"/>
              <a:pPr>
                <a:defRPr/>
              </a:pPr>
              <a:t>2019. 08. 03.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Wingdings" pitchFamily="-110" charset="2"/>
              <a:buChar char="Ø"/>
              <a:defRPr sz="1200">
                <a:latin typeface="PF DinDisplay Pro Light" pitchFamily="2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Wingdings" pitchFamily="-110" charset="2"/>
              <a:buChar char="Ø"/>
              <a:defRPr sz="1200">
                <a:latin typeface="PF DinDisplay Pro Light" pitchFamily="2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1A17AB81-2BC0-4740-8FBF-AE937677D8A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fld id="{5E85ECD4-D5C0-49F1-89E4-75B4CB94E4BD}" type="slidenum">
              <a:rPr lang="hu-HU" smtClean="0">
                <a:ea typeface="ＭＳ Ｐゴシック"/>
                <a:cs typeface="ＭＳ Ｐゴシック"/>
              </a:rPr>
              <a:pPr>
                <a:buFont typeface="Wingdings" pitchFamily="2" charset="2"/>
                <a:buChar char="Ø"/>
              </a:pPr>
              <a:t>1</a:t>
            </a:fld>
            <a:endParaRPr lang="hu-HU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10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3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11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97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12</a:t>
            </a:fld>
            <a:endParaRPr lang="hu-HU" sz="1200" dirty="0">
              <a:latin typeface="PF DinDisplay Pro Light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13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5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E3368856-01F8-44B8-8628-65BAF4585B94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14</a:t>
            </a:fld>
            <a:endParaRPr lang="hu-HU" sz="1200" dirty="0">
              <a:latin typeface="PF DinDisplay Pro Light" pitchFamily="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E3368856-01F8-44B8-8628-65BAF4585B94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15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2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16</a:t>
            </a:fld>
            <a:endParaRPr lang="hu-HU" sz="1200" dirty="0">
              <a:latin typeface="PF DinDisplay Pro Light" pitchFamily="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17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07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18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92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19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2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fld id="{7A9FFBF0-ECA4-428B-8673-3B7195E1E978}" type="slidenum">
              <a:rPr lang="hu-HU" smtClean="0">
                <a:ea typeface="ＭＳ Ｐゴシック"/>
                <a:cs typeface="ＭＳ Ｐゴシック"/>
              </a:rPr>
              <a:pPr>
                <a:buFont typeface="Wingdings" pitchFamily="2" charset="2"/>
                <a:buChar char="Ø"/>
              </a:pPr>
              <a:t>2</a:t>
            </a:fld>
            <a:endParaRPr lang="hu-HU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20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59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21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7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fld id="{11306BD5-A4A3-434B-A61D-B297591138D7}" type="slidenum">
              <a:rPr lang="hu-HU" smtClean="0">
                <a:ea typeface="ＭＳ Ｐゴシック"/>
                <a:cs typeface="ＭＳ Ｐゴシック"/>
              </a:rPr>
              <a:pPr>
                <a:buFont typeface="Wingdings" pitchFamily="2" charset="2"/>
                <a:buChar char="Ø"/>
              </a:pPr>
              <a:t>22</a:t>
            </a:fld>
            <a:endParaRPr lang="hu-HU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0713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23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78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24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17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25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02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fld id="{1B55A68E-77C6-4386-BB46-3500FB2DAFA7}" type="slidenum">
              <a:rPr lang="hu-HU" smtClean="0">
                <a:ea typeface="ＭＳ Ｐゴシック"/>
                <a:cs typeface="ＭＳ Ｐゴシック"/>
              </a:rPr>
              <a:pPr>
                <a:buFont typeface="Wingdings" pitchFamily="2" charset="2"/>
                <a:buChar char="Ø"/>
              </a:pPr>
              <a:t>26</a:t>
            </a:fld>
            <a:endParaRPr lang="hu-HU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fld id="{B28979A9-5FCA-4CAC-91F4-E184C0F0412B}" type="slidenum">
              <a:rPr lang="hu-HU" smtClean="0">
                <a:ea typeface="ＭＳ Ｐゴシック"/>
                <a:cs typeface="ＭＳ Ｐゴシック"/>
              </a:rPr>
              <a:pPr>
                <a:buFont typeface="Wingdings" pitchFamily="2" charset="2"/>
                <a:buChar char="Ø"/>
              </a:pPr>
              <a:t>27</a:t>
            </a:fld>
            <a:endParaRPr lang="hu-HU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fld id="{11306BD5-A4A3-434B-A61D-B297591138D7}" type="slidenum">
              <a:rPr lang="hu-HU" smtClean="0">
                <a:ea typeface="ＭＳ Ｐゴシック"/>
                <a:cs typeface="ＭＳ Ｐゴシック"/>
              </a:rPr>
              <a:pPr>
                <a:buFont typeface="Wingdings" pitchFamily="2" charset="2"/>
                <a:buChar char="Ø"/>
              </a:pPr>
              <a:t>3</a:t>
            </a:fld>
            <a:endParaRPr lang="hu-HU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DD932D00-3CD6-4998-8ACE-7E00019FA6E7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4</a:t>
            </a:fld>
            <a:endParaRPr lang="hu-HU" sz="1200" dirty="0">
              <a:latin typeface="PF DinDisplay Pro Light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B3252E7F-F015-47FF-8C5E-1EFF9E3384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5</a:t>
            </a:fld>
            <a:endParaRPr lang="hu-HU" sz="1200" dirty="0">
              <a:latin typeface="PF DinDisplay Pro Light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8EFC705D-03B9-47B1-8A62-CD9DDB4BADF9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6</a:t>
            </a:fld>
            <a:endParaRPr lang="hu-HU" sz="1200" dirty="0">
              <a:latin typeface="PF DinDisplay Pro Light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24831918-1CF7-443E-8F29-7FE327A6FC05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7</a:t>
            </a:fld>
            <a:endParaRPr lang="hu-HU" sz="1200" dirty="0">
              <a:latin typeface="PF DinDisplay Pro Light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fld id="{11306BD5-A4A3-434B-A61D-B297591138D7}" type="slidenum">
              <a:rPr lang="hu-HU" smtClean="0">
                <a:ea typeface="ＭＳ Ｐゴシック"/>
                <a:cs typeface="ＭＳ Ｐゴシック"/>
              </a:rPr>
              <a:pPr>
                <a:buFont typeface="Wingdings" pitchFamily="2" charset="2"/>
                <a:buChar char="Ø"/>
              </a:pPr>
              <a:t>8</a:t>
            </a:fld>
            <a:endParaRPr lang="hu-HU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0921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fld id="{5EEBA1C7-B2B3-4793-818E-89CD71DAC693}" type="slidenum">
              <a:rPr lang="hu-HU" sz="1200">
                <a:latin typeface="PF DinDisplay Pro Light" pitchFamily="2" charset="0"/>
              </a:rPr>
              <a:pPr algn="r">
                <a:spcBef>
                  <a:spcPct val="50000"/>
                </a:spcBef>
                <a:buFont typeface="Wingdings" pitchFamily="2" charset="2"/>
                <a:buChar char="Ø"/>
              </a:pPr>
              <a:t>9</a:t>
            </a:fld>
            <a:endParaRPr lang="hu-HU" sz="1200" dirty="0">
              <a:latin typeface="PF DinDisplay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9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1760" y="468166"/>
            <a:ext cx="2448272" cy="506025"/>
          </a:xfrm>
          <a:prstGeom prst="rect">
            <a:avLst/>
          </a:prstGeom>
        </p:spPr>
        <p:txBody>
          <a:bodyPr/>
          <a:lstStyle>
            <a:lvl1pPr>
              <a:defRPr sz="2800" u="none">
                <a:solidFill>
                  <a:srgbClr val="009099"/>
                </a:solidFill>
                <a:effectLst/>
                <a:latin typeface="PF DinDisplay Pro Light"/>
              </a:defRPr>
            </a:lvl1pPr>
          </a:lstStyle>
          <a:p>
            <a:r>
              <a:rPr lang="en-US" dirty="0" smtClean="0">
                <a:solidFill>
                  <a:srgbClr val="009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FutureNow</a:t>
            </a:r>
            <a:endParaRPr lang="hu-HU" dirty="0">
              <a:solidFill>
                <a:srgbClr val="009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721178"/>
            <a:ext cx="2592288" cy="334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9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</a:t>
            </a:r>
            <a:endParaRPr lang="hu-H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PF DinDisplay Pro Ligh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PF DinDisplay Pro Light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PF DinDisplay Pro Light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PF DinDisplay Pro Light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PF DinDisplay Pro Light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PF DinDisplay Pro Light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PF DinDisplay Pro Light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  <p:transition spd="med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D4C8C1-B5AA-4EE8-BF54-A8447897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PF DinDisplay Pro Light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PF DinDisplay Pro Light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PF DinDisplay Pro Light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PF DinDisplay Pro Ligh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F DinDisplay Pro Light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PF DinDisplay Pro Ligh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F DinDisplay Pro Light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2592288" cy="4320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PF DinDisplay Pro Light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PF DinDisplay Pro Light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28384" y="76470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55F4A7-B463-47BC-BE66-75E030D6A409}" type="slidenum">
              <a:rPr lang="en-US" sz="1000" smtClean="0">
                <a:solidFill>
                  <a:srgbClr val="064397"/>
                </a:solidFill>
                <a:latin typeface="PF DinDisplay Pro Light" pitchFamily="2" charset="0"/>
              </a:rPr>
              <a:pPr algn="r"/>
              <a:t>‹#›</a:t>
            </a:fld>
            <a:endParaRPr lang="en-US" sz="1000" dirty="0">
              <a:solidFill>
                <a:srgbClr val="064397"/>
              </a:solidFill>
              <a:latin typeface="PF DinDisplay Pro Ligh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59659"/>
            <a:ext cx="2592288" cy="810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61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 spd="med"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0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0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0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0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ＭＳ Ｐゴシック" pitchFamily="-11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ＭＳ Ｐゴシック" pitchFamily="-11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-11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-11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randomBa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42.jpeg"/><Relationship Id="rId5" Type="http://schemas.openxmlformats.org/officeDocument/2006/relationships/image" Target="../media/image13.jpeg"/><Relationship Id="rId10" Type="http://schemas.openxmlformats.org/officeDocument/2006/relationships/image" Target="../media/image41.jpeg"/><Relationship Id="rId4" Type="http://schemas.openxmlformats.org/officeDocument/2006/relationships/image" Target="../media/image12.jpe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back_future_N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2" y="1722439"/>
            <a:ext cx="5325666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Features - Optically isolated, multi-purpose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inputs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9869" y="2132856"/>
            <a:ext cx="4680520" cy="4531767"/>
          </a:xfrm>
          <a:prstGeom prst="snip2DiagRect">
            <a:avLst>
              <a:gd name="adj1" fmla="val 0"/>
              <a:gd name="adj2" fmla="val 5584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Outputs can be controlled via wall switches connected to the local inputs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This ensures fail safe operation in case the network goes down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Toggle input mode with dimming for dimmers,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colour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cycle, fade and pick for LED dimmers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Standard switch input mode for the relay module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Follow input mode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Monostable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input mode (e.g. staircase lighting)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Independent inputs – can be used to monitor digital sensors and/or activate scenes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88316"/>
            <a:ext cx="3528392" cy="23522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3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2" y="1722439"/>
            <a:ext cx="5325666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Features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– Control via IP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8463" y="2492896"/>
            <a:ext cx="4680520" cy="3972758"/>
          </a:xfrm>
          <a:prstGeom prst="snip2DiagRect">
            <a:avLst>
              <a:gd name="adj1" fmla="val 0"/>
              <a:gd name="adj2" fmla="val 5584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Built in Web Server for configuration, control and monitoring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iOS and Android apps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TCP API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Support for control systems including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Control4, RTI, Crestron, AMX, </a:t>
            </a:r>
            <a:r>
              <a:rPr lang="en-US" sz="18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Extron and Savant</a:t>
            </a:r>
            <a:endParaRPr lang="en-US" sz="1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Firmware upgrade via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LAN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Two way communication - automatic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event reports of I/O status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changes when controlled via inputs or another controller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Scenes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pic>
        <p:nvPicPr>
          <p:cNvPr id="8" name="Picture 2" descr="D:\userdata\sturm1\My Documents\Home Control\Suppliers\FN-P5\Product Presentation\iphone_blin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437" y="1556792"/>
            <a:ext cx="2163167" cy="211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6" y="3668165"/>
            <a:ext cx="3001516" cy="266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3" y="1722438"/>
            <a:ext cx="4608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8 Channel IP Relay Module –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FNIP-8x16A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536" y="2466975"/>
            <a:ext cx="4680520" cy="2719060"/>
          </a:xfrm>
          <a:prstGeom prst="snip2DiagRect">
            <a:avLst>
              <a:gd name="adj1" fmla="val 0"/>
              <a:gd name="adj2" fmla="val 5584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All purpose relay switch to control all load types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hu-HU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8 x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H</a:t>
            </a:r>
            <a:r>
              <a:rPr lang="hu-HU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eavy duty (230V/1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6</a:t>
            </a:r>
            <a:r>
              <a:rPr lang="hu-HU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A) potential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-</a:t>
            </a:r>
            <a:r>
              <a:rPr lang="hu-HU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free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</a:t>
            </a:r>
            <a:r>
              <a:rPr lang="hu-HU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SPDT NO/NC </a:t>
            </a:r>
            <a:r>
              <a:rPr lang="hu-HU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relay outputs</a:t>
            </a:r>
            <a:endParaRPr lang="en-US" sz="1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8 x optically isolated digital inputs for on/off or monitoring the status of contact sensors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Supports polarity change DC motor control using special firmware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48264" y="1627131"/>
            <a:ext cx="1623637" cy="1679688"/>
            <a:chOff x="5828683" y="1533288"/>
            <a:chExt cx="1623637" cy="167968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28683" y="1533288"/>
              <a:ext cx="1119581" cy="1463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D:\userdata\sturm1\My Documents\Home Control\Suppliers\FN-P5\Brochures\2011 FN485\istock\P5 istock images\iStock_000006694161Medium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24312" t="5731" r="27063" b="10216"/>
            <a:stretch>
              <a:fillRect/>
            </a:stretch>
          </p:blipFill>
          <p:spPr bwMode="auto">
            <a:xfrm>
              <a:off x="6876256" y="1844824"/>
              <a:ext cx="576064" cy="1368152"/>
            </a:xfrm>
            <a:prstGeom prst="rect">
              <a:avLst/>
            </a:prstGeom>
            <a:noFill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65258"/>
            <a:ext cx="3383115" cy="225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4" y="3036397"/>
            <a:ext cx="1626614" cy="9614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3" y="1722438"/>
            <a:ext cx="4608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8 Channel IP Relay Module –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FNIP-8x16A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683" y="1677304"/>
            <a:ext cx="1623637" cy="1679688"/>
            <a:chOff x="5828683" y="1533288"/>
            <a:chExt cx="1623637" cy="167968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28683" y="1533288"/>
              <a:ext cx="1119581" cy="1463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D:\userdata\sturm1\My Documents\Home Control\Suppliers\FN-P5\Brochures\2011 FN485\istock\P5 istock images\iStock_000006694161Medium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24312" t="5731" r="27063" b="10216"/>
            <a:stretch>
              <a:fillRect/>
            </a:stretch>
          </p:blipFill>
          <p:spPr bwMode="auto">
            <a:xfrm>
              <a:off x="6876256" y="1844824"/>
              <a:ext cx="576064" cy="1368152"/>
            </a:xfrm>
            <a:prstGeom prst="rect">
              <a:avLst/>
            </a:prstGeom>
            <a:noFill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4896588" cy="2826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56" y="3993675"/>
            <a:ext cx="1749411" cy="1034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3" y="1722438"/>
            <a:ext cx="475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4 Channel IP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Blind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Controller – FNIP-4xSH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536" y="2466974"/>
            <a:ext cx="4752000" cy="3999895"/>
          </a:xfrm>
          <a:prstGeom prst="snip2DiagRect">
            <a:avLst>
              <a:gd name="adj1" fmla="val 0"/>
              <a:gd name="adj2" fmla="val 6037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Controls motorized window coverings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4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x outputs for AC motors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4</a:t>
            </a:r>
            <a:r>
              <a:rPr lang="hu-HU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x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optically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isolated manual inputs with full up/down/stop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functions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Adjustable motor running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times 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Up/stop/down commands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Go to a certain % command estimated from running times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HW &amp; SW latch to prevent the motor from being driven in both directions at the same time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Delay when changing direction to protect the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motor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pic>
        <p:nvPicPr>
          <p:cNvPr id="8" name="Picture 2" descr="D:\userdata\sturm1\My Documents\Home Control\Suppliers\FN-P5\Product Presentation\curt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676" y="1385789"/>
            <a:ext cx="2304256" cy="22508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15426"/>
            <a:ext cx="3168352" cy="21122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3" y="1722438"/>
            <a:ext cx="475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4 Channel IP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Blind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Controller – FNIP-4xSH</a:t>
            </a:r>
          </a:p>
        </p:txBody>
      </p:sp>
      <p:pic>
        <p:nvPicPr>
          <p:cNvPr id="8" name="Picture 2" descr="D:\userdata\sturm1\My Documents\Home Control\Suppliers\FN-P5\Product Presentation\curt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676" y="1385789"/>
            <a:ext cx="2304256" cy="22508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4780761" cy="27214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7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0" y="1628800"/>
            <a:ext cx="529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6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Channel IP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Dimmer – FNIP-6x2AD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536" y="2276872"/>
            <a:ext cx="5292000" cy="3066405"/>
          </a:xfrm>
          <a:prstGeom prst="snip2DiagRect">
            <a:avLst>
              <a:gd name="adj1" fmla="val 0"/>
              <a:gd name="adj2" fmla="val 5584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Forward and reverse phase dimming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Support for both inductive and capacitive loads, including halogens, incandescent &amp; dimmable 230V LEDs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6x channels, 500W load per channel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6x optically isolated inputs for on/off/dim or monitoring the status of contact sensors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Combinable (in pairs) outputs for more wattage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Voltage, Current, Frequency, Temperature, Energy metering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3677" y="1499812"/>
            <a:ext cx="3267489" cy="2700186"/>
            <a:chOff x="5713677" y="1499812"/>
            <a:chExt cx="3267489" cy="2700186"/>
          </a:xfrm>
        </p:grpSpPr>
        <p:pic>
          <p:nvPicPr>
            <p:cNvPr id="8" name="Picture 7" descr="2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7049" y="1499812"/>
              <a:ext cx="1554117" cy="1554117"/>
            </a:xfrm>
            <a:prstGeom prst="rect">
              <a:avLst/>
            </a:prstGeom>
          </p:spPr>
        </p:pic>
        <p:pic>
          <p:nvPicPr>
            <p:cNvPr id="9" name="Picture 8" descr="iStock_000006694161Medium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3677" y="1995134"/>
              <a:ext cx="1604772" cy="2204864"/>
            </a:xfrm>
            <a:prstGeom prst="rect">
              <a:avLst/>
            </a:prstGeom>
          </p:spPr>
        </p:pic>
        <p:pic>
          <p:nvPicPr>
            <p:cNvPr id="10" name="Picture 9" descr="iStock_000005728844Medium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03262" y="1880828"/>
              <a:ext cx="1189182" cy="792087"/>
            </a:xfrm>
            <a:prstGeom prst="rect">
              <a:avLst/>
            </a:prstGeom>
          </p:spPr>
        </p:pic>
        <p:pic>
          <p:nvPicPr>
            <p:cNvPr id="2050" name="Picture 2" descr="http://cloud4.lbox.me/images/384x384/201209/e27-3w-270-300lm-6000-6500k-natural-white-light-spot-lamp-cob-led-bulb-85-265v_hrdcdu134750652915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73675" y="2831846"/>
              <a:ext cx="972250" cy="972250"/>
            </a:xfrm>
            <a:prstGeom prst="rect">
              <a:avLst/>
            </a:prstGeom>
            <a:noFill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41" y="4199998"/>
            <a:ext cx="2959224" cy="197281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r>
              <a:rPr lang="hu-HU" dirty="0" smtClean="0"/>
              <a:t/>
            </a:r>
            <a:br>
              <a:rPr lang="hu-HU" dirty="0" smtClean="0"/>
            </a:br>
            <a:endParaRPr lang="en-GB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FNIP Product Line</a:t>
            </a:r>
            <a:endParaRPr lang="hu-HU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0" y="1628800"/>
            <a:ext cx="529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6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Channel IP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Dimmer – FNIP-6x2AD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13677" y="1499812"/>
            <a:ext cx="3267489" cy="2700186"/>
            <a:chOff x="5713677" y="1499812"/>
            <a:chExt cx="3267489" cy="2700186"/>
          </a:xfrm>
        </p:grpSpPr>
        <p:pic>
          <p:nvPicPr>
            <p:cNvPr id="8" name="Picture 7" descr="2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7049" y="1499812"/>
              <a:ext cx="1554117" cy="1554117"/>
            </a:xfrm>
            <a:prstGeom prst="rect">
              <a:avLst/>
            </a:prstGeom>
          </p:spPr>
        </p:pic>
        <p:pic>
          <p:nvPicPr>
            <p:cNvPr id="9" name="Picture 8" descr="iStock_000006694161Medium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3677" y="1995134"/>
              <a:ext cx="1604772" cy="2204864"/>
            </a:xfrm>
            <a:prstGeom prst="rect">
              <a:avLst/>
            </a:prstGeom>
          </p:spPr>
        </p:pic>
        <p:pic>
          <p:nvPicPr>
            <p:cNvPr id="10" name="Picture 9" descr="iStock_000005728844Medium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03262" y="1880828"/>
              <a:ext cx="1189182" cy="792087"/>
            </a:xfrm>
            <a:prstGeom prst="rect">
              <a:avLst/>
            </a:prstGeom>
          </p:spPr>
        </p:pic>
        <p:pic>
          <p:nvPicPr>
            <p:cNvPr id="2050" name="Picture 2" descr="http://cloud4.lbox.me/images/384x384/201209/e27-3w-270-300lm-6000-6500k-natural-white-light-spot-lamp-cob-led-bulb-85-265v_hrdcdu134750652915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73675" y="2831846"/>
              <a:ext cx="972250" cy="972250"/>
            </a:xfrm>
            <a:prstGeom prst="rect">
              <a:avLst/>
            </a:prstGeom>
            <a:noFill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9" y="2831846"/>
            <a:ext cx="4896544" cy="28676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1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0" y="1628800"/>
            <a:ext cx="529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12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Channel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LED Dimmer – FNIP-12xPWM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536" y="2276872"/>
            <a:ext cx="5292000" cy="3733959"/>
          </a:xfrm>
          <a:prstGeom prst="snip2DiagRect">
            <a:avLst>
              <a:gd name="adj1" fmla="val 0"/>
              <a:gd name="adj2" fmla="val 5584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12 x 4A low-voltage PWM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outputs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Supports both 12V and 24V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LEDs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Combinable outputs for more wattage (in two groups)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Supports PWM boosters/amps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Flexible powering options for the LEDs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12 optically isolated multi-purpose digital inputs for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on/off/dim/colour cycle/colour pick or contact sensors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Single </a:t>
            </a: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colour, RGB and RGBW LED strip support 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Colour picker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application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olour fade with adjustable speed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28800"/>
            <a:ext cx="1512168" cy="1892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61" y="4221088"/>
            <a:ext cx="3033611" cy="20224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FNIP Product Line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05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0" y="1628800"/>
            <a:ext cx="529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12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Channel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LED Dimmer – FNIP-12xPWM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28800"/>
            <a:ext cx="1512168" cy="1892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8" y="2780928"/>
            <a:ext cx="5044412" cy="3046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4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78603"/>
            <a:ext cx="6118072" cy="2700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0" y="1628800"/>
            <a:ext cx="529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12 Zone Thermostat – FNIP-12xMZT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536" y="2276872"/>
            <a:ext cx="5292000" cy="3359477"/>
          </a:xfrm>
          <a:prstGeom prst="snip2DiagRect">
            <a:avLst>
              <a:gd name="adj1" fmla="val 0"/>
              <a:gd name="adj2" fmla="val 5584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12 x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Normally Open </a:t>
            </a: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relay outputs to control valves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12 inputs for analogue temperature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sensors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Most sensors used in the industry are supported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Heating, cooling and auto modes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Scheduled </a:t>
            </a: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heating/cooling programs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Customisable extra </a:t>
            </a: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relay output ideal for boiler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control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Standalone operation. </a:t>
            </a:r>
            <a:r>
              <a:rPr lang="en-GB" sz="1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Setpoint</a:t>
            </a:r>
            <a:r>
              <a:rPr lang="en-GB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and schedule stored, decision made in the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module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2" y="4365104"/>
            <a:ext cx="2952328" cy="196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20" y="1882447"/>
            <a:ext cx="1168563" cy="19820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7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8460" y="1628800"/>
            <a:ext cx="529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12 Zone Thermostat – FNIP-12xMZT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4845156" cy="2658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20" y="1882447"/>
            <a:ext cx="1168563" cy="1982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3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75481" y="1938770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Introduction to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P5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75481" y="2924944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FutureNow FNIP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Product Line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7543" y="4903818"/>
            <a:ext cx="8028000" cy="540000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Discussion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3" y="3911118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FutureNow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FNBUS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Product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Line briefly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3" grpId="0" uiExpand="1" build="p" animBg="1"/>
      <p:bldP spid="4" grpId="0" uiExpand="1" build="p" animBg="1"/>
      <p:bldP spid="7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98460" y="1628800"/>
            <a:ext cx="5292000" cy="330577"/>
          </a:xfrm>
          <a:prstGeom prst="snip2DiagRect">
            <a:avLst/>
          </a:prstGeom>
          <a:solidFill>
            <a:srgbClr val="FF9B57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FN485 bus system features</a:t>
            </a:r>
            <a:endParaRPr lang="en-US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95536" y="2276872"/>
            <a:ext cx="5292000" cy="3999895"/>
          </a:xfrm>
          <a:prstGeom prst="snip2DiagRect">
            <a:avLst>
              <a:gd name="adj1" fmla="val 0"/>
              <a:gd name="adj2" fmla="val 5584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Dedicated two-wire master-slave bus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System reliability doesn’t rely on third party network elements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If a large number of FN modules is placed next to each other it’s easier to daisy-chain them than to connect them each to a network port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RS232 Gateway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Dimmer, relay and blind controllers with identical functionality to their IP counterparts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0-10V output unit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No LED dimmer and Thermostat</a:t>
            </a:r>
          </a:p>
          <a:p>
            <a:pPr marL="180975" indent="-180975">
              <a:spcBef>
                <a:spcPts val="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Hybrid system can be built consisting of Bus and IP modules</a:t>
            </a: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FN485 Bus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6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1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86" y="1515713"/>
            <a:ext cx="712843" cy="9798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96" y="1628800"/>
            <a:ext cx="1091927" cy="1139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74" y="5247228"/>
            <a:ext cx="1121239" cy="746663"/>
          </a:xfrm>
          <a:prstGeom prst="rect">
            <a:avLst/>
          </a:prstGeom>
        </p:spPr>
      </p:pic>
      <p:pic>
        <p:nvPicPr>
          <p:cNvPr id="19" name="Picture 2" descr="http://cloud4.lbox.me/images/384x384/201209/e27-3w-270-300lm-6000-6500k-natural-white-light-spot-lamp-cob-led-bulb-85-265v_hrdcdu13475065291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4743" y="4061727"/>
            <a:ext cx="972250" cy="97225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76" y="4547852"/>
            <a:ext cx="3004384" cy="2003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14" y="2355468"/>
            <a:ext cx="2879094" cy="1919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94" y="4323749"/>
            <a:ext cx="3154994" cy="21021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6" y="2615449"/>
            <a:ext cx="3330296" cy="2220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40" y="1510383"/>
            <a:ext cx="3113569" cy="2076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FN485 Bus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 modules in action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406377" cy="40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back_fu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55776" y="1701006"/>
            <a:ext cx="4038600" cy="19440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6000" b="1" kern="0" dirty="0" smtClean="0">
                <a:solidFill>
                  <a:schemeClr val="bg1"/>
                </a:solidFill>
                <a:latin typeface="PF DinDisplay Pro Light" pitchFamily="2" charset="0"/>
                <a:ea typeface="ＭＳ Ｐゴシック" pitchFamily="-110" charset="-128"/>
                <a:cs typeface="+mn-cs"/>
              </a:rPr>
              <a:t>Thank</a:t>
            </a:r>
            <a:r>
              <a:rPr lang="en-US" sz="6000" b="1" kern="0" dirty="0" smtClean="0">
                <a:solidFill>
                  <a:schemeClr val="bg1"/>
                </a:solidFill>
                <a:latin typeface="PF DinDisplay Pro Light" pitchFamily="2" charset="0"/>
                <a:ea typeface="ＭＳ Ｐゴシック" pitchFamily="-110" charset="-128"/>
                <a:cs typeface="+mn-cs"/>
              </a:rPr>
              <a:t> you</a:t>
            </a:r>
            <a:r>
              <a:rPr lang="hu-HU" sz="6000" b="1" kern="0" dirty="0" smtClean="0">
                <a:solidFill>
                  <a:schemeClr val="bg1"/>
                </a:solidFill>
                <a:latin typeface="PF DinDisplay Pro Light" pitchFamily="2" charset="0"/>
                <a:ea typeface="ＭＳ Ｐゴシック" pitchFamily="-110" charset="-128"/>
                <a:cs typeface="+mn-cs"/>
              </a:rPr>
              <a:t> </a:t>
            </a:r>
            <a:r>
              <a:rPr lang="hu-HU" sz="6000" b="1" kern="0" dirty="0">
                <a:solidFill>
                  <a:schemeClr val="bg1"/>
                </a:solidFill>
                <a:latin typeface="PF DinDisplay Pro Light" pitchFamily="2" charset="0"/>
                <a:ea typeface="ＭＳ Ｐゴシック" pitchFamily="-110" charset="-128"/>
                <a:cs typeface="+mn-cs"/>
              </a:rPr>
              <a:t>for </a:t>
            </a:r>
            <a:r>
              <a:rPr lang="en-GB" sz="6000" b="1" kern="0" dirty="0" smtClean="0">
                <a:solidFill>
                  <a:schemeClr val="bg1"/>
                </a:solidFill>
                <a:latin typeface="PF DinDisplay Pro Light" pitchFamily="2" charset="0"/>
                <a:ea typeface="ＭＳ Ｐゴシック" pitchFamily="-110" charset="-128"/>
                <a:cs typeface="+mn-cs"/>
              </a:rPr>
              <a:t>watching</a:t>
            </a:r>
            <a:r>
              <a:rPr lang="en-US" sz="6000" b="1" kern="0" dirty="0" smtClean="0">
                <a:solidFill>
                  <a:schemeClr val="bg1"/>
                </a:solidFill>
                <a:latin typeface="PF DinDisplay Pro Light" pitchFamily="2" charset="0"/>
                <a:ea typeface="ＭＳ Ｐゴシック" pitchFamily="-110" charset="-128"/>
                <a:cs typeface="+mn-cs"/>
              </a:rPr>
              <a:t>!</a:t>
            </a:r>
            <a:endParaRPr lang="hu-HU" sz="6000" b="1" kern="0" dirty="0">
              <a:solidFill>
                <a:schemeClr val="bg1"/>
              </a:solidFill>
              <a:latin typeface="PF DinDisplay Pro Light" pitchFamily="2" charset="0"/>
              <a:ea typeface="ＭＳ Ｐゴシック" pitchFamily="-110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75481" y="1938770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Introduction to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P5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75481" y="2924944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FutureNow FNIP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Product Line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7543" y="4903818"/>
            <a:ext cx="8028000" cy="540000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Discussion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3" y="3911118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FutureNow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FNBUS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Product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Line briefly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3" grpId="0" animBg="1"/>
      <p:bldP spid="4" grpId="0" uiExpand="1" build="p" animBg="1"/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67544" y="1628800"/>
            <a:ext cx="8202613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b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1996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P5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founded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7544" y="2242456"/>
            <a:ext cx="8207573" cy="692944"/>
          </a:xfrm>
          <a:prstGeom prst="snip2DiagRect">
            <a:avLst>
              <a:gd name="adj1" fmla="val 0"/>
              <a:gd name="adj2" fmla="val 11338"/>
            </a:avLst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b">
            <a:spAutoFit/>
          </a:bodyPr>
          <a:lstStyle/>
          <a:p>
            <a:pPr marL="896938" indent="-896938"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1997	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P5 steers towards Home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Automation.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Import of American systems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8020" y="3280156"/>
            <a:ext cx="8202612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b">
            <a:spAutoFit/>
          </a:bodyPr>
          <a:lstStyle/>
          <a:p>
            <a:pPr marL="896938" indent="-896938"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1999	Installation of first large – scale systems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44" y="3947156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b">
            <a:spAutoFit/>
          </a:bodyPr>
          <a:lstStyle/>
          <a:p>
            <a:pPr marL="896938" indent="-896938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2000	Development of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FutureNow products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begins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4614157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b">
            <a:spAutoFit/>
          </a:bodyPr>
          <a:lstStyle/>
          <a:p>
            <a:pPr marL="896938" indent="-896938"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2002	First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FutureNow Bus based products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released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3" y="5306665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b">
            <a:spAutoFit/>
          </a:bodyPr>
          <a:lstStyle/>
          <a:p>
            <a:pPr marL="896938" indent="-896938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200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 – 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2009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FutureNow units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sold 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in Europe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 in quantity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DinDisplay Pro Light" pitchFamily="2" charset="0"/>
              </a:rPr>
              <a:t>	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8020" y="5973665"/>
            <a:ext cx="8202613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2009	Drivers made for third party control systems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of P5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7544" y="1700808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2010	Export of FUTUREnow to European countries growing 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2782" y="2375550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2011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F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NIP product line development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 started 	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2782" y="3050292"/>
            <a:ext cx="8188669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2012	F</a:t>
            </a:r>
            <a:r>
              <a:rPr lang="en-GB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utureNow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products are successfully sold all over the world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2782" y="3725034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2012	FNIP Relay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Blind Controller modules launched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2782" y="4444223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2013	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FNIP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State of the Art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Dimmer launched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8839" y="5134668"/>
            <a:ext cx="8202613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2014	FNIP LED dimmer launched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4967" y="5845628"/>
            <a:ext cx="8202613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2016	FNIP Thermostat launched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of P5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11" grpId="0" uiExpand="1" build="p" animBg="1"/>
      <p:bldP spid="1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67544" y="1700808"/>
            <a:ext cx="8202613" cy="396000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Simple and Robust Design 	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1194" y="2381243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Based on many years of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integration/installation experience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6432" y="3061678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Meets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European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Requirements and Standards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6432" y="3742113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Open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System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with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ommunication </a:t>
            </a: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rotocol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available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6432" y="4422548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Easy to Integrate with 3rd party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controllers</a:t>
            </a:r>
            <a:r>
              <a:rPr lang="en-GB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-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 drivers available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133" y="5806151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Easy to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install – integration can be done in stages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4665" y="5114349"/>
            <a:ext cx="8202612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Standalone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o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peration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via local inputs, web site and mobile apps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Of FutureNow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67544" y="2492896"/>
            <a:ext cx="8202613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Scalability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2533" y="3201016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Quality - Development and Manufacturing in Europe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771" y="3889094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Affordable 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rice Point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771" y="4577172"/>
            <a:ext cx="8201025" cy="367308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Support, Support and Support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Of FutureNow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2" grpId="0" uiExpand="1" build="p" animBg="1"/>
      <p:bldP spid="3" grpId="0" uiExpand="1" build="p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75481" y="1938770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Introduction to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P5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75481" y="2924944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FutureNow FNIP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Product Line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7543" y="4903818"/>
            <a:ext cx="8028000" cy="540000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Discussion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3" y="3911118"/>
            <a:ext cx="8028000" cy="440769"/>
          </a:xfrm>
          <a:prstGeom prst="snip2DiagRect">
            <a:avLst/>
          </a:prstGeom>
          <a:solidFill>
            <a:srgbClr val="009099">
              <a:alpha val="56471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0" bIns="0" anchor="ctr" anchorCtr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FutureNow FNBUS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Product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F DinDisplay Pro Light" pitchFamily="2" charset="0"/>
              </a:rPr>
              <a:t>Line briefly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F DinDisplay Pro Ligh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1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  <p:bldP spid="3" grpId="0" uiExpand="1" build="p" animBg="1"/>
      <p:bldP spid="4" grpId="0" uiExpand="1" build="p" animBg="1"/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27" y="1546846"/>
            <a:ext cx="712843" cy="979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2" y="2389173"/>
            <a:ext cx="3170511" cy="2113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97" y="4273823"/>
            <a:ext cx="3177585" cy="2118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17" y="4178990"/>
            <a:ext cx="3314884" cy="2209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06" y="2057974"/>
            <a:ext cx="2948840" cy="1965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40" y="1393373"/>
            <a:ext cx="2847585" cy="1898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3" y="1643742"/>
            <a:ext cx="1091927" cy="1139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01" y="3933056"/>
            <a:ext cx="1121239" cy="746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28" y="1508834"/>
            <a:ext cx="813444" cy="1017865"/>
          </a:xfrm>
          <a:prstGeom prst="rect">
            <a:avLst/>
          </a:prstGeom>
        </p:spPr>
      </p:pic>
      <p:pic>
        <p:nvPicPr>
          <p:cNvPr id="19" name="Picture 2" descr="http://cloud4.lbox.me/images/384x384/201209/e27-3w-270-300lm-6000-6500k-natural-white-light-spot-lamp-cob-led-bulb-85-265v_hrdcdu134750652915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713" y="3744664"/>
            <a:ext cx="972250" cy="97225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35" y="4679719"/>
            <a:ext cx="602462" cy="1021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FutureNow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FNIP Product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2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DB6D9">
            <a:alpha val="56471"/>
          </a:srgbClr>
        </a:solidFill>
        <a:ln w="12700">
          <a:noFill/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108000" tIns="0" rIns="0" bIns="0">
        <a:spAutoFit/>
      </a:bodyPr>
      <a:lstStyle>
        <a:defPPr>
          <a:defRPr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F DinDisplay Pro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781</Words>
  <Application>Microsoft Office PowerPoint</Application>
  <PresentationFormat>On-screen Show (4:3)</PresentationFormat>
  <Paragraphs>177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Times New Roman</vt:lpstr>
      <vt:lpstr>Arial</vt:lpstr>
      <vt:lpstr>PF DinDisplay Pro Light</vt:lpstr>
      <vt:lpstr>ＭＳ Ｐゴシック</vt:lpstr>
      <vt:lpstr>Wingdings</vt:lpstr>
      <vt:lpstr>Calibri</vt:lpstr>
      <vt:lpstr>Alapértelmezett terv</vt:lpstr>
      <vt:lpstr>Custom Design</vt:lpstr>
      <vt:lpstr>PowerPoint Presentation</vt:lpstr>
      <vt:lpstr>PowerPoint Presentation</vt:lpstr>
      <vt:lpstr>Agenda</vt:lpstr>
      <vt:lpstr>The History</vt:lpstr>
      <vt:lpstr>The History</vt:lpstr>
      <vt:lpstr>Advantages</vt:lpstr>
      <vt:lpstr>Advantages</vt:lpstr>
      <vt:lpstr>Agenda</vt:lpstr>
      <vt:lpstr>FutureNow</vt:lpstr>
      <vt:lpstr>FutureNow</vt:lpstr>
      <vt:lpstr>FutureNow</vt:lpstr>
      <vt:lpstr>FutureNow</vt:lpstr>
      <vt:lpstr>FutureNow</vt:lpstr>
      <vt:lpstr>FutureNow</vt:lpstr>
      <vt:lpstr>FutureNow</vt:lpstr>
      <vt:lpstr>FutureNow </vt:lpstr>
      <vt:lpstr>FutureNow</vt:lpstr>
      <vt:lpstr>FutureNow</vt:lpstr>
      <vt:lpstr>FutureNow</vt:lpstr>
      <vt:lpstr>FutureNow</vt:lpstr>
      <vt:lpstr>FutureNow</vt:lpstr>
      <vt:lpstr>Agenda</vt:lpstr>
      <vt:lpstr>FutureNow</vt:lpstr>
      <vt:lpstr>FutureNow</vt:lpstr>
      <vt:lpstr>FutureNow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P5 FN</dc:title>
  <dc:creator>P5</dc:creator>
  <cp:lastModifiedBy>Windows User</cp:lastModifiedBy>
  <cp:revision>576</cp:revision>
  <dcterms:created xsi:type="dcterms:W3CDTF">2013-05-14T08:02:31Z</dcterms:created>
  <dcterms:modified xsi:type="dcterms:W3CDTF">2019-08-03T15:09:41Z</dcterms:modified>
</cp:coreProperties>
</file>